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7"/>
  </p:notesMasterIdLst>
  <p:handoutMasterIdLst>
    <p:handoutMasterId r:id="rId68"/>
  </p:handoutMasterIdLst>
  <p:sldIdLst>
    <p:sldId id="331" r:id="rId2"/>
    <p:sldId id="332" r:id="rId3"/>
    <p:sldId id="333" r:id="rId4"/>
    <p:sldId id="334" r:id="rId5"/>
    <p:sldId id="410" r:id="rId6"/>
    <p:sldId id="336" r:id="rId7"/>
    <p:sldId id="337" r:id="rId8"/>
    <p:sldId id="338" r:id="rId9"/>
    <p:sldId id="462" r:id="rId10"/>
    <p:sldId id="340" r:id="rId11"/>
    <p:sldId id="341" r:id="rId12"/>
    <p:sldId id="404" r:id="rId13"/>
    <p:sldId id="403" r:id="rId14"/>
    <p:sldId id="463" r:id="rId15"/>
    <p:sldId id="343" r:id="rId16"/>
    <p:sldId id="348" r:id="rId17"/>
    <p:sldId id="399" r:id="rId18"/>
    <p:sldId id="447" r:id="rId19"/>
    <p:sldId id="351" r:id="rId20"/>
    <p:sldId id="352" r:id="rId21"/>
    <p:sldId id="353" r:id="rId22"/>
    <p:sldId id="354" r:id="rId23"/>
    <p:sldId id="464" r:id="rId24"/>
    <p:sldId id="466" r:id="rId25"/>
    <p:sldId id="468" r:id="rId26"/>
    <p:sldId id="357" r:id="rId27"/>
    <p:sldId id="469" r:id="rId28"/>
    <p:sldId id="360" r:id="rId29"/>
    <p:sldId id="470" r:id="rId30"/>
    <p:sldId id="460" r:id="rId31"/>
    <p:sldId id="471" r:id="rId32"/>
    <p:sldId id="472" r:id="rId33"/>
    <p:sldId id="480" r:id="rId34"/>
    <p:sldId id="365" r:id="rId35"/>
    <p:sldId id="484" r:id="rId36"/>
    <p:sldId id="367" r:id="rId37"/>
    <p:sldId id="368" r:id="rId38"/>
    <p:sldId id="451" r:id="rId39"/>
    <p:sldId id="475" r:id="rId40"/>
    <p:sldId id="370" r:id="rId41"/>
    <p:sldId id="371" r:id="rId42"/>
    <p:sldId id="476" r:id="rId43"/>
    <p:sldId id="373" r:id="rId44"/>
    <p:sldId id="477" r:id="rId45"/>
    <p:sldId id="375" r:id="rId46"/>
    <p:sldId id="376" r:id="rId47"/>
    <p:sldId id="457" r:id="rId48"/>
    <p:sldId id="379" r:id="rId49"/>
    <p:sldId id="380" r:id="rId50"/>
    <p:sldId id="381" r:id="rId51"/>
    <p:sldId id="453" r:id="rId52"/>
    <p:sldId id="478" r:id="rId53"/>
    <p:sldId id="382" r:id="rId54"/>
    <p:sldId id="485" r:id="rId55"/>
    <p:sldId id="454" r:id="rId56"/>
    <p:sldId id="431" r:id="rId57"/>
    <p:sldId id="433" r:id="rId58"/>
    <p:sldId id="432" r:id="rId59"/>
    <p:sldId id="434" r:id="rId60"/>
    <p:sldId id="437" r:id="rId61"/>
    <p:sldId id="436" r:id="rId62"/>
    <p:sldId id="395" r:id="rId63"/>
    <p:sldId id="479" r:id="rId64"/>
    <p:sldId id="435" r:id="rId65"/>
    <p:sldId id="473" r:id="rId66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7" autoAdjust="0"/>
    <p:restoredTop sz="86449" autoAdjust="0"/>
  </p:normalViewPr>
  <p:slideViewPr>
    <p:cSldViewPr snapToGrid="0">
      <p:cViewPr varScale="1">
        <p:scale>
          <a:sx n="83" d="100"/>
          <a:sy n="83" d="100"/>
        </p:scale>
        <p:origin x="1008" y="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-91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4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2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05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8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B135A64-D000-4E0D-A1D2-D9384FDC9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2D5920-C475-4026-80E9-AFC54C6A239B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EEA4EBA-0B93-4A6C-95E3-7CC19103A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FFD0DCF-44B1-4C60-8670-88AC988A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92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67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2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1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0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372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26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80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23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117514E-2443-4519-8E49-49F1D7A7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25E1FB-4C4E-46D9-81B2-DD37A36D626F}" type="slidenum">
              <a:rPr lang="en-US" altLang="en-US" smtClean="0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E633088-7040-49F9-B7B9-B376FB395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968F03C-719A-42CF-BA36-3EE51371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81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81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68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818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EB58DE56-225E-40DE-83B1-3C9D71E26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E047D5-E7CE-4CD8-8A27-FA5E44F3D2E6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61323F9-A23D-4A16-8CE1-3C8DDD613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E1D11CE6-510E-496C-8C38-C7509B8E3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425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0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74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3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EB58DE56-225E-40DE-83B1-3C9D71E264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E047D5-E7CE-4CD8-8A27-FA5E44F3D2E6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461323F9-A23D-4A16-8CE1-3C8DDD613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E1D11CE6-510E-496C-8C38-C7509B8E3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684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56CC86-DC9C-4E77-87C2-24466C5E1D98}"/>
              </a:ext>
            </a:extLst>
          </p:cNvPr>
          <p:cNvSpPr/>
          <p:nvPr userDrawn="1"/>
        </p:nvSpPr>
        <p:spPr bwMode="auto">
          <a:xfrm>
            <a:off x="403932" y="843367"/>
            <a:ext cx="8313938" cy="3817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 marL="742950" indent="-285750">
              <a:buFont typeface="Wingdings" panose="05000000000000000000" pitchFamily="2" charset="2"/>
              <a:buChar char="§"/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5900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146" y="6613525"/>
            <a:ext cx="4475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9.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 sz="1700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865" y="99337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01947"/>
            <a:ext cx="7702615" cy="4423795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079" y="1360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933855"/>
            <a:ext cx="7623108" cy="4464971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702335"/>
            <a:ext cx="5137150" cy="186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58362"/>
            <a:ext cx="7839075" cy="61670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MMU -- Relocation Register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936556"/>
            <a:ext cx="7704690" cy="4511521"/>
          </a:xfrm>
        </p:spPr>
        <p:txBody>
          <a:bodyPr/>
          <a:lstStyle/>
          <a:p>
            <a:r>
              <a:rPr lang="en-US" altLang="en-US" dirty="0"/>
              <a:t>A simple scheme,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490275"/>
            <a:ext cx="3981450" cy="280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1063280"/>
            <a:ext cx="6341054" cy="430045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135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975728"/>
            <a:ext cx="7358662" cy="4520400"/>
          </a:xfrm>
        </p:spPr>
        <p:txBody>
          <a:bodyPr/>
          <a:lstStyle/>
          <a:p>
            <a:pPr>
              <a:defRPr/>
            </a:pPr>
            <a:r>
              <a:rPr kumimoji="1" lang="en-US" altLang="en-US" dirty="0">
                <a:latin typeface="Helvetica" panose="020B0604020202020204" pitchFamily="34" charset="0"/>
              </a:rPr>
              <a:t>The program consist of main part and a number of routines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542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072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03670"/>
            <a:ext cx="7599898" cy="450242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 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is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33466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6" y="914398"/>
            <a:ext cx="6782962" cy="483014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 allocation </a:t>
            </a:r>
            <a:r>
              <a:rPr lang="en-US" altLang="en-US" dirty="0"/>
              <a:t>is one early method</a:t>
            </a:r>
          </a:p>
          <a:p>
            <a:pPr lvl="1"/>
            <a:r>
              <a:rPr lang="en-US" altLang="en-US" dirty="0"/>
              <a:t>Main memory usually consists of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2"/>
            <a:r>
              <a:rPr lang="en-US" altLang="en-US" dirty="0"/>
              <a:t>Resident operating system, usually held in low memory with interrupt vector</a:t>
            </a:r>
          </a:p>
          <a:p>
            <a:pPr lvl="2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42797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961632"/>
            <a:ext cx="7605421" cy="4991100"/>
          </a:xfrm>
        </p:spPr>
        <p:txBody>
          <a:bodyPr/>
          <a:lstStyle/>
          <a:p>
            <a:r>
              <a:rPr lang="en-US" altLang="en-US" sz="1700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1700" dirty="0"/>
              <a:t>Base register contains value of smallest physical address</a:t>
            </a:r>
          </a:p>
          <a:p>
            <a:pPr lvl="1"/>
            <a:r>
              <a:rPr lang="en-US" altLang="en-US" sz="17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1700" dirty="0"/>
              <a:t>MMU maps logical address </a:t>
            </a:r>
            <a:r>
              <a:rPr lang="en-US" altLang="en-US" sz="1700" i="1" dirty="0"/>
              <a:t>dynamically</a:t>
            </a:r>
          </a:p>
          <a:p>
            <a:pPr lvl="1"/>
            <a:r>
              <a:rPr lang="en-US" altLang="en-US" sz="1700" dirty="0"/>
              <a:t>Can then allow actions such as kernel code being 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1700" b="1" dirty="0">
                <a:solidFill>
                  <a:srgbClr val="0000FF"/>
                </a:solidFill>
              </a:rPr>
              <a:t> </a:t>
            </a:r>
            <a:r>
              <a:rPr lang="en-US" altLang="en-US" sz="1700" dirty="0"/>
              <a:t>and kernel changing size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3B5089A2-15B0-435C-8B29-EC54ABF0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782201"/>
            <a:ext cx="4333334" cy="215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442" y="121513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1" y="914985"/>
            <a:ext cx="7208024" cy="3116533"/>
          </a:xfrm>
        </p:spPr>
        <p:txBody>
          <a:bodyPr/>
          <a:lstStyle/>
          <a:p>
            <a:r>
              <a:rPr lang="en-US" altLang="en-US" sz="1600" dirty="0"/>
              <a:t>Degree of multiprogramming limited by number of partitions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r>
              <a:rPr lang="en-US" altLang="en-US" sz="1600" dirty="0"/>
              <a:t>When a process arrives, it is allocated memory from a hole large enough to accommodate it</a:t>
            </a:r>
          </a:p>
          <a:p>
            <a:r>
              <a:rPr lang="en-US" altLang="en-US" sz="1600" dirty="0"/>
              <a:t>Process exiting frees its partition, adjacent free partitions combined</a:t>
            </a:r>
          </a:p>
          <a:p>
            <a:r>
              <a:rPr lang="en-US" altLang="en-US" sz="1600" dirty="0"/>
              <a:t>Operating system maintains information about:</a:t>
            </a:r>
          </a:p>
          <a:p>
            <a:pPr lvl="1"/>
            <a:r>
              <a:rPr lang="en-US" altLang="en-US" sz="1600" dirty="0"/>
              <a:t>(a) allocated partitions    </a:t>
            </a:r>
          </a:p>
          <a:p>
            <a:pPr lvl="1"/>
            <a:r>
              <a:rPr lang="en-US" altLang="en-US" sz="1600" dirty="0"/>
              <a:t>(b) free partitions (holes)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01" y="44465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9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3967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243" y="982966"/>
            <a:ext cx="7073432" cy="3412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180860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940669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9045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939321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available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  <a:p>
            <a:r>
              <a:rPr lang="en-US" altLang="en-US" dirty="0"/>
              <a:t>Can 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endParaRPr lang="en-US" altLang="en-US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034"/>
            <a:ext cx="8229600" cy="576263"/>
          </a:xfrm>
        </p:spPr>
        <p:txBody>
          <a:bodyPr/>
          <a:lstStyle/>
          <a:p>
            <a:r>
              <a:rPr lang="en-US" altLang="en-US" dirty="0"/>
              <a:t>Compaction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969286"/>
            <a:ext cx="7312420" cy="4663029"/>
          </a:xfrm>
        </p:spPr>
        <p:txBody>
          <a:bodyPr/>
          <a:lstStyle/>
          <a:p>
            <a:r>
              <a:rPr lang="en-US" altLang="en-US" dirty="0"/>
              <a:t>Shuffle memory contents to place all free memory together in one large block</a:t>
            </a:r>
          </a:p>
          <a:p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r>
              <a:rPr lang="en-US" altLang="en-US" dirty="0"/>
              <a:t>I/O problem. I/O done while compaction. Data arrives in wrong place.</a:t>
            </a:r>
          </a:p>
          <a:p>
            <a:r>
              <a:rPr lang="en-US" altLang="en-US" dirty="0"/>
              <a:t>Solutions to I/O problem</a:t>
            </a:r>
          </a:p>
          <a:p>
            <a:pPr lvl="1"/>
            <a:r>
              <a:rPr lang="en-US" altLang="en-US" dirty="0"/>
              <a:t>Latch process in memory while it is involved in I/O</a:t>
            </a:r>
          </a:p>
          <a:p>
            <a:pPr lvl="1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 but on disks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Non-contiguous Allocation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953000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Allow a process to reside in different locations on memory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Segmentation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Paging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Paged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36423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953306"/>
            <a:ext cx="7702550" cy="4930266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main program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procedure 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function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method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object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local variables, global variables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common block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stack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symbol table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707185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</a:t>
            </a:r>
            <a:r>
              <a:rPr lang="ja-JP" altLang="en-US" dirty="0"/>
              <a:t>’</a:t>
            </a:r>
            <a:r>
              <a:rPr lang="en-US" altLang="ja-JP" dirty="0"/>
              <a:t>s View of a Program</a:t>
            </a:r>
            <a:endParaRPr lang="en-US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7EB1F4-FE61-4758-970E-08E8C9280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35" y="1293771"/>
            <a:ext cx="3047839" cy="399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73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View of Segmentation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656B5-4C3B-4A50-855A-D41BDE18B75E}"/>
              </a:ext>
            </a:extLst>
          </p:cNvPr>
          <p:cNvGrpSpPr/>
          <p:nvPr/>
        </p:nvGrpSpPr>
        <p:grpSpPr>
          <a:xfrm>
            <a:off x="2402727" y="1254860"/>
            <a:ext cx="5016229" cy="3883263"/>
            <a:chOff x="1371600" y="1171575"/>
            <a:chExt cx="6096000" cy="4452938"/>
          </a:xfrm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EB901EB9-2121-46FD-A63C-915FCC243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1171575"/>
              <a:ext cx="2895600" cy="396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4C87B30A-0834-4D98-9311-8E4F52832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1857375"/>
              <a:ext cx="9906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2076986-B160-49C0-88E0-8C7B0E239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000375"/>
              <a:ext cx="9144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624DBF5-B71A-4796-8FB3-1491204C4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2466975"/>
              <a:ext cx="9144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2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3CEB7A66-F392-45E1-BA40-AF1578B22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457575"/>
              <a:ext cx="9144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FDB01CD6-C4F2-4F1F-AC5D-948F48BB0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8800" y="1171575"/>
              <a:ext cx="1143000" cy="3962400"/>
              <a:chOff x="3888" y="1056"/>
              <a:chExt cx="720" cy="2496"/>
            </a:xfrm>
          </p:grpSpPr>
          <p:grpSp>
            <p:nvGrpSpPr>
              <p:cNvPr id="16" name="Group 11">
                <a:extLst>
                  <a:ext uri="{FF2B5EF4-FFF2-40B4-BE49-F238E27FC236}">
                    <a16:creationId xmlns:a16="http://schemas.microsoft.com/office/drawing/2014/main" id="{6324CDA8-88CB-4969-A061-A74B1F983A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056"/>
                <a:ext cx="720" cy="672"/>
                <a:chOff x="3888" y="1056"/>
                <a:chExt cx="720" cy="672"/>
              </a:xfrm>
            </p:grpSpPr>
            <p:sp>
              <p:nvSpPr>
                <p:cNvPr id="27" name="Rectangle 8">
                  <a:extLst>
                    <a:ext uri="{FF2B5EF4-FFF2-40B4-BE49-F238E27FC236}">
                      <a16:creationId xmlns:a16="http://schemas.microsoft.com/office/drawing/2014/main" id="{732A4C01-BBEC-4D6D-AC69-C08E1F05A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8" y="1056"/>
                  <a:ext cx="720" cy="67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rgbClr val="993300"/>
                    </a:buClr>
                    <a:buSzPct val="90000"/>
                    <a:buFont typeface="Monotype Sorts" pitchFamily="-84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rgbClr val="CC6600"/>
                    </a:buClr>
                    <a:buSzPct val="80000"/>
                    <a:buFont typeface="Monotype Sorts" pitchFamily="-84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SzPct val="7500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28" name="Line 9">
                  <a:extLst>
                    <a:ext uri="{FF2B5EF4-FFF2-40B4-BE49-F238E27FC236}">
                      <a16:creationId xmlns:a16="http://schemas.microsoft.com/office/drawing/2014/main" id="{21B2EEC7-993F-4B4D-93FA-CEE7EC763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392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D97AE2CB-4A4A-4DBB-8121-CB1EA05CD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720" cy="672"/>
                <a:chOff x="3888" y="1056"/>
                <a:chExt cx="720" cy="672"/>
              </a:xfrm>
            </p:grpSpPr>
            <p:sp>
              <p:nvSpPr>
                <p:cNvPr id="25" name="Rectangle 13">
                  <a:extLst>
                    <a:ext uri="{FF2B5EF4-FFF2-40B4-BE49-F238E27FC236}">
                      <a16:creationId xmlns:a16="http://schemas.microsoft.com/office/drawing/2014/main" id="{62970145-A0F3-49F9-BE98-9887E6A58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8" y="1056"/>
                  <a:ext cx="720" cy="672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35000"/>
                    </a:spcBef>
                    <a:buClr>
                      <a:srgbClr val="993300"/>
                    </a:buClr>
                    <a:buSzPct val="90000"/>
                    <a:buFont typeface="Monotype Sorts" pitchFamily="-84" charset="2"/>
                    <a:buChar char="n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35000"/>
                    </a:spcBef>
                    <a:buClr>
                      <a:srgbClr val="CC6600"/>
                    </a:buClr>
                    <a:buSzPct val="80000"/>
                    <a:buFont typeface="Monotype Sorts" pitchFamily="-84" charset="2"/>
                    <a:buChar char="l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35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35000"/>
                    </a:spcBef>
                    <a:buClr>
                      <a:schemeClr val="hlink"/>
                    </a:buClr>
                    <a:buSzPct val="75000"/>
                    <a:buChar char="–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35000"/>
                    </a:spcBef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35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Char char="»"/>
                    <a:defRPr kumimoji="1">
                      <a:solidFill>
                        <a:schemeClr val="tx1"/>
                      </a:solidFill>
                      <a:latin typeface="Helvetica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en-US" altLang="en-US"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DF5DBEDB-CB0A-49D6-9B27-D691A37A9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392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5">
                <a:extLst>
                  <a:ext uri="{FF2B5EF4-FFF2-40B4-BE49-F238E27FC236}">
                    <a16:creationId xmlns:a16="http://schemas.microsoft.com/office/drawing/2014/main" id="{4BC5D390-D819-45C0-A800-9EBF263C9D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5" y="113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/>
                  <a:t>1</a:t>
                </a:r>
              </a:p>
            </p:txBody>
          </p:sp>
          <p:sp>
            <p:nvSpPr>
              <p:cNvPr id="19" name="Text Box 16">
                <a:extLst>
                  <a:ext uri="{FF2B5EF4-FFF2-40B4-BE49-F238E27FC236}">
                    <a16:creationId xmlns:a16="http://schemas.microsoft.com/office/drawing/2014/main" id="{B1533C82-031C-40FC-8EEC-635BF79D6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1439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/>
                  <a:t>4</a:t>
                </a:r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40FA6B7C-60A0-435A-8F0F-646ADC831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00"/>
                <a:ext cx="720" cy="9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08A3B669-5EDC-4916-A742-3FA3DC6D5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312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3C646EE5-50F9-4958-B566-CFB7B0AC2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20">
                <a:extLst>
                  <a:ext uri="{FF2B5EF4-FFF2-40B4-BE49-F238E27FC236}">
                    <a16:creationId xmlns:a16="http://schemas.microsoft.com/office/drawing/2014/main" id="{0A9BCCAB-D546-4B10-91C6-E6EA95D24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2428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/>
                  <a:t>2</a:t>
                </a:r>
              </a:p>
            </p:txBody>
          </p:sp>
          <p:sp>
            <p:nvSpPr>
              <p:cNvPr id="24" name="Text Box 21">
                <a:extLst>
                  <a:ext uri="{FF2B5EF4-FFF2-40B4-BE49-F238E27FC236}">
                    <a16:creationId xmlns:a16="http://schemas.microsoft.com/office/drawing/2014/main" id="{1762F3A7-6399-48D7-B6A7-EDABFE2BD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2888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/>
                  <a:t>3</a:t>
                </a:r>
              </a:p>
            </p:txBody>
          </p:sp>
        </p:grpSp>
        <p:sp>
          <p:nvSpPr>
            <p:cNvPr id="13" name="Text Box 22">
              <a:extLst>
                <a:ext uri="{FF2B5EF4-FFF2-40B4-BE49-F238E27FC236}">
                  <a16:creationId xmlns:a16="http://schemas.microsoft.com/office/drawing/2014/main" id="{C67F117A-CBA4-40E3-B615-A1A599D5A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125" y="5254625"/>
              <a:ext cx="1377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user space </a:t>
              </a:r>
            </a:p>
          </p:txBody>
        </p:sp>
        <p:sp>
          <p:nvSpPr>
            <p:cNvPr id="14" name="Text Box 23">
              <a:extLst>
                <a:ext uri="{FF2B5EF4-FFF2-40B4-BE49-F238E27FC236}">
                  <a16:creationId xmlns:a16="http://schemas.microsoft.com/office/drawing/2014/main" id="{B598110A-19F9-448B-8117-84D17201E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450" y="5254625"/>
              <a:ext cx="2597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physical memory space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84CEB9-18D1-4624-84FB-C54D1EB2C822}"/>
                </a:ext>
              </a:extLst>
            </p:cNvPr>
            <p:cNvCxnSpPr/>
            <p:nvPr/>
          </p:nvCxnSpPr>
          <p:spPr bwMode="auto">
            <a:xfrm>
              <a:off x="4545370" y="1171575"/>
              <a:ext cx="115410" cy="43769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5496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25505A-9446-4910-8DF8-571A657B7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3DEE270-D25F-41A9-882D-2A11C1AA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973720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 table </a:t>
            </a:r>
            <a:r>
              <a:rPr lang="en-US" altLang="en-US" dirty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STBR</a:t>
            </a:r>
            <a:r>
              <a:rPr lang="en-US" altLang="en-US" dirty="0"/>
              <a:t>) 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length register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STLR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ind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dirty="0"/>
              <a:t>cates number of segments used by a program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dirty="0"/>
              <a:t>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Hardware</a:t>
            </a:r>
          </a:p>
        </p:txBody>
      </p:sp>
      <p:pic>
        <p:nvPicPr>
          <p:cNvPr id="29" name="Picture 4" descr="8">
            <a:extLst>
              <a:ext uri="{FF2B5EF4-FFF2-40B4-BE49-F238E27FC236}">
                <a16:creationId xmlns:a16="http://schemas.microsoft.com/office/drawing/2014/main" id="{B9266DFE-CE1E-4362-BB8D-B47C2CF2A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3" y="1384300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019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7837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916282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</a:t>
            </a:r>
          </a:p>
          <a:p>
            <a:r>
              <a:rPr lang="en-US" altLang="en-US" dirty="0"/>
              <a:t>Varying size memory chunks</a:t>
            </a:r>
          </a:p>
          <a:p>
            <a:r>
              <a:rPr lang="en-US" altLang="en-US" dirty="0"/>
              <a:t>External fragmentation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97837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916282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26992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10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950776"/>
            <a:ext cx="6540530" cy="4436210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01603"/>
            <a:ext cx="7840662" cy="605176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7" y="968715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dirty="0"/>
              <a:t>2</a:t>
            </a:r>
            <a:r>
              <a:rPr lang="en-US" altLang="en-US" i="1" baseline="30000" dirty="0"/>
              <a:t>n</a:t>
            </a:r>
            <a:r>
              <a:rPr lang="en-US" altLang="en-US" baseline="30000" dirty="0"/>
              <a:t>  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3754C4-1171-4472-A3F5-EF3313B5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97" y="2591285"/>
            <a:ext cx="3382524" cy="491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2DB-A92F-4411-ACA0-11C807C3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8" y="3731497"/>
            <a:ext cx="3382524" cy="7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4" name="Picture 7" descr="C:\Users\as668\Desktop\9_08.jpg">
            <a:extLst>
              <a:ext uri="{FF2B5EF4-FFF2-40B4-BE49-F238E27FC236}">
                <a16:creationId xmlns:a16="http://schemas.microsoft.com/office/drawing/2014/main" id="{3D961088-633E-4184-8F1D-604F3AC3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006768"/>
            <a:ext cx="6589713" cy="365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75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194" y="104739"/>
            <a:ext cx="8280401" cy="576262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3" name="Picture 1030">
            <a:extLst>
              <a:ext uri="{FF2B5EF4-FFF2-40B4-BE49-F238E27FC236}">
                <a16:creationId xmlns:a16="http://schemas.microsoft.com/office/drawing/2014/main" id="{CC7F7261-C293-44E2-992B-76907377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09" y="1062186"/>
            <a:ext cx="4595415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637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4884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953514"/>
            <a:ext cx="7796340" cy="4821237"/>
          </a:xfrm>
        </p:spPr>
        <p:txBody>
          <a:bodyPr/>
          <a:lstStyle/>
          <a:p>
            <a:r>
              <a:rPr lang="en-US" altLang="en-US" dirty="0"/>
              <a:t>A page size of 4 bytes </a:t>
            </a:r>
          </a:p>
          <a:p>
            <a:r>
              <a:rPr lang="en-US" altLang="en-US" dirty="0"/>
              <a:t>A physical memory of 32 bytes (8 frames)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082" y="1801094"/>
            <a:ext cx="3384550" cy="422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27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951347"/>
            <a:ext cx="7491607" cy="4656065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two-page sizes – 8 KB and 4 MB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800" dirty="0"/>
              <a:t>Allocating Free Frames</a:t>
            </a:r>
            <a:endParaRPr lang="en-US" altLang="en-US" sz="2600" dirty="0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951348"/>
            <a:ext cx="7491607" cy="4470398"/>
          </a:xfrm>
        </p:spPr>
        <p:txBody>
          <a:bodyPr/>
          <a:lstStyle/>
          <a:p>
            <a:r>
              <a:rPr kumimoji="1" lang="en-US" sz="1700" dirty="0">
                <a:latin typeface="+mn-lt"/>
              </a:rPr>
              <a:t>Keep a list of free frames</a:t>
            </a:r>
          </a:p>
          <a:p>
            <a:r>
              <a:rPr lang="en-US" dirty="0"/>
              <a:t>Example of frame allocation</a:t>
            </a:r>
          </a:p>
          <a:p>
            <a:pPr lvl="1"/>
            <a:endParaRPr kumimoji="1" lang="en-US" dirty="0">
              <a:latin typeface="+mn-lt"/>
            </a:endParaRPr>
          </a:p>
          <a:p>
            <a:pPr lvl="1"/>
            <a:endParaRPr lang="en-US" dirty="0"/>
          </a:p>
          <a:p>
            <a:pPr lvl="1"/>
            <a:endParaRPr kumimoji="1" lang="en-US" dirty="0">
              <a:latin typeface="+mn-lt"/>
            </a:endParaRPr>
          </a:p>
          <a:p>
            <a:pPr lvl="1"/>
            <a:endParaRPr lang="en-US" dirty="0"/>
          </a:p>
          <a:p>
            <a:pPr lvl="1"/>
            <a:endParaRPr kumimoji="1" lang="en-US" dirty="0">
              <a:latin typeface="+mn-lt"/>
            </a:endParaRPr>
          </a:p>
          <a:p>
            <a:pPr lvl="1"/>
            <a:endParaRPr lang="en-US" dirty="0"/>
          </a:p>
          <a:p>
            <a:pPr lvl="1"/>
            <a:endParaRPr kumimoji="1" lang="en-US" dirty="0">
              <a:latin typeface="+mn-lt"/>
            </a:endParaRPr>
          </a:p>
          <a:p>
            <a:pPr lvl="1"/>
            <a:endParaRPr lang="en-US" dirty="0"/>
          </a:p>
          <a:p>
            <a:pPr lvl="1"/>
            <a:endParaRPr kumimoji="1" lang="en-US" dirty="0">
              <a:latin typeface="+mn-lt"/>
            </a:endParaRPr>
          </a:p>
          <a:p>
            <a:pPr marL="457200" lvl="1" indent="0">
              <a:buNone/>
            </a:pPr>
            <a:endParaRPr kumimoji="1" lang="en-US" dirty="0">
              <a:latin typeface="+mn-lt"/>
            </a:endParaRPr>
          </a:p>
          <a:p>
            <a:pPr lvl="1"/>
            <a:endParaRPr lang="en-US" dirty="0"/>
          </a:p>
          <a:p>
            <a:r>
              <a:rPr kumimoji="1" lang="en-US" dirty="0">
                <a:latin typeface="+mn-lt"/>
              </a:rPr>
              <a:t>New process arrives: (a) before allocation  (b) after allocation</a:t>
            </a:r>
          </a:p>
          <a:p>
            <a:endParaRPr kumimoji="1" lang="en-US" sz="1700" dirty="0">
              <a:latin typeface="+mn-lt"/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B484BE-4675-4AD0-87CE-2CCDBBA1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73" y="1865791"/>
            <a:ext cx="4709254" cy="340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0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8000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016871"/>
            <a:ext cx="7048025" cy="4596703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pPr lvl="1"/>
            <a:r>
              <a:rPr lang="en-US" altLang="en-US" dirty="0"/>
              <a:t>Run at half a speed!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0470" y="10269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Associative Memory 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942110"/>
            <a:ext cx="7735078" cy="4512108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370591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11882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2" y="914404"/>
            <a:ext cx="6622460" cy="4584503"/>
          </a:xfrm>
        </p:spPr>
        <p:txBody>
          <a:bodyPr/>
          <a:lstStyle/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the TLB at every context switch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0785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8E7BCF1-8923-4B11-8C79-1FA11B6F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39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77819"/>
            <a:ext cx="6764338" cy="600811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945432"/>
            <a:ext cx="7068281" cy="4534790"/>
          </a:xfrm>
        </p:spPr>
        <p:txBody>
          <a:bodyPr/>
          <a:lstStyle/>
          <a:p>
            <a:r>
              <a:rPr lang="en-US" altLang="en-US" dirty="0"/>
              <a:t>Program is permanently kept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 store </a:t>
            </a:r>
            <a:r>
              <a:rPr lang="en-US" altLang="en-US" dirty="0"/>
              <a:t>(disks)</a:t>
            </a:r>
          </a:p>
          <a:p>
            <a:r>
              <a:rPr lang="en-US" altLang="en-US" dirty="0"/>
              <a:t>For  a program to be run it must be brought from backing store into memory and placed within a process</a:t>
            </a:r>
            <a:endParaRPr lang="en-US" altLang="en-US" sz="800" dirty="0"/>
          </a:p>
          <a:p>
            <a:r>
              <a:rPr lang="en-US" altLang="en-US" dirty="0"/>
              <a:t>Main memory and registers are the only storage devices the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access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is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099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951349"/>
            <a:ext cx="7772400" cy="4845070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it takes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nanoseconds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Otherwise, we need two memory access, so it is 20 nanoseconds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 </a:t>
            </a:r>
            <a:r>
              <a:rPr lang="en-US" altLang="en-US" dirty="0"/>
              <a:t>nanoseconds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90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944520"/>
            <a:ext cx="6718951" cy="4340263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access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  <a:p>
            <a:r>
              <a:rPr lang="en-US" altLang="en-US" dirty="0"/>
              <a:t>Can also add more bits to indicate if read-only, read-write, execute-only is allowed.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3668" y="150919"/>
            <a:ext cx="8298873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</a:t>
            </a:r>
            <a:r>
              <a:rPr lang="en-US" altLang="en-US" sz="2800" dirty="0" err="1"/>
              <a:t>i</a:t>
            </a:r>
            <a:r>
              <a:rPr lang="en-US" altLang="en-US" sz="2800" dirty="0"/>
              <a:t>) Bit In A Page Table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EB1684AD-93C3-487D-8380-80ED72E7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09" y="1025233"/>
            <a:ext cx="5099050" cy="439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337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0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979060"/>
            <a:ext cx="7025723" cy="4448774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</a:p>
        </p:txBody>
      </p:sp>
      <p:pic>
        <p:nvPicPr>
          <p:cNvPr id="3" name="Picture 5" descr="W:\os-book\OS10\slide-dir\os-figures\9_14.jpg">
            <a:extLst>
              <a:ext uri="{FF2B5EF4-FFF2-40B4-BE49-F238E27FC236}">
                <a16:creationId xmlns:a16="http://schemas.microsoft.com/office/drawing/2014/main" id="{6C51079A-E026-478A-815C-D0993A60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137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698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979058"/>
            <a:ext cx="7652013" cy="4439199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1 KB (2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requires 16 MB of physical address space for the  page table alone</a:t>
            </a:r>
          </a:p>
          <a:p>
            <a:pPr lvl="2"/>
            <a:r>
              <a:rPr lang="en-US" altLang="en-US" dirty="0"/>
              <a:t>Do not</a:t>
            </a:r>
            <a:r>
              <a:rPr lang="en-US" altLang="ja-JP" dirty="0"/>
              <a:t>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427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904140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64" y="2053215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3CF82F-C136-40B5-A5DB-63A60EC28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15456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0B2DFEA-6918-4CB6-99FE-FBACD8E05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960588"/>
            <a:ext cx="7807325" cy="51518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AD24F3F-5873-4CF3-B47D-41177F63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9" y="3661474"/>
            <a:ext cx="2444029" cy="81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107072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48" y="1080664"/>
            <a:ext cx="5226627" cy="22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917868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816374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FA06FEF-2129-426A-8CA2-3C1665CC7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112713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 Protection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9FC29FD-3234-4C79-B4AB-A94F66A3A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7665" y="959995"/>
            <a:ext cx="7568122" cy="1384371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  <a:p>
            <a:endParaRPr lang="en-US" altLang="en-US" dirty="0"/>
          </a:p>
        </p:txBody>
      </p:sp>
      <p:pic>
        <p:nvPicPr>
          <p:cNvPr id="9220" name="Picture 5" descr="C:\Users\as668\Desktop\9_01.jpg">
            <a:extLst>
              <a:ext uri="{FF2B5EF4-FFF2-40B4-BE49-F238E27FC236}">
                <a16:creationId xmlns:a16="http://schemas.microsoft.com/office/drawing/2014/main" id="{3CC22CC0-146D-4612-8615-15D3E3DF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2449134"/>
            <a:ext cx="3287713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23" y="1208175"/>
            <a:ext cx="3264188" cy="72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43" y="2503058"/>
            <a:ext cx="4408055" cy="81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1554" y="109533"/>
            <a:ext cx="784528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9" y="960584"/>
            <a:ext cx="6737494" cy="4729018"/>
          </a:xfrm>
        </p:spPr>
        <p:txBody>
          <a:bodyPr/>
          <a:lstStyle/>
          <a:p>
            <a:r>
              <a:rPr lang="en-US" altLang="en-US" dirty="0"/>
              <a:t>Used in architecture with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virtual page number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value of the mapped page frame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581605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1996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 Hardware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57D147F-4E7F-44E4-AAD6-01B93861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29" y="1034471"/>
            <a:ext cx="5451043" cy="313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337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74185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Clustered 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928984"/>
            <a:ext cx="6642821" cy="4751387"/>
          </a:xfrm>
        </p:spPr>
        <p:txBody>
          <a:bodyPr/>
          <a:lstStyle/>
          <a:p>
            <a:r>
              <a:rPr lang="en-US" altLang="en-US" dirty="0"/>
              <a:t>Variation for 64-bit addresses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Similar to hashed but each entry refers to several pages (such as 16) rather than 1</a:t>
            </a:r>
          </a:p>
          <a:p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83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967805"/>
            <a:ext cx="7500680" cy="4714875"/>
          </a:xfrm>
        </p:spPr>
        <p:txBody>
          <a:bodyPr/>
          <a:lstStyle/>
          <a:p>
            <a:r>
              <a:rPr lang="en-US" altLang="en-US" dirty="0"/>
              <a:t>Rather than having each process keep a page table and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200E53C-4766-49D0-87BC-42D69F96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74" y="2623130"/>
            <a:ext cx="4814509" cy="33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700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83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(Cont.)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967805"/>
            <a:ext cx="7500680" cy="4714875"/>
          </a:xfrm>
        </p:spPr>
        <p:txBody>
          <a:bodyPr/>
          <a:lstStyle/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(or at most a few)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13161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32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33025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790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484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935475"/>
            <a:ext cx="7260537" cy="4929616"/>
          </a:xfrm>
        </p:spPr>
        <p:txBody>
          <a:bodyPr/>
          <a:lstStyle/>
          <a:p>
            <a:r>
              <a:rPr lang="en-US" altLang="en-US" dirty="0"/>
              <a:t>Does the swapped-out process need to swap back-in to same physical addresses?</a:t>
            </a:r>
          </a:p>
          <a:p>
            <a:pPr lvl="1"/>
            <a:r>
              <a:rPr lang="en-US" altLang="en-US" dirty="0"/>
              <a:t>Depends on address binding method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pPr marL="0" indent="0"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68" y="131623"/>
            <a:ext cx="8037513" cy="554362"/>
          </a:xfrm>
        </p:spPr>
        <p:txBody>
          <a:bodyPr/>
          <a:lstStyle/>
          <a:p>
            <a:r>
              <a:rPr lang="en-US" altLang="en-US" sz="28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937349"/>
            <a:ext cx="6673849" cy="4830762"/>
          </a:xfrm>
        </p:spPr>
        <p:txBody>
          <a:bodyPr/>
          <a:lstStyle/>
          <a:p>
            <a:r>
              <a:rPr lang="en-US" altLang="en-US" dirty="0"/>
              <a:t>If next processes to be obtain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milliseconds</a:t>
            </a:r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 milliseconds  (4 seconds)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102172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933747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03" y="1673152"/>
            <a:ext cx="5251450" cy="241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27717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794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55808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932877"/>
            <a:ext cx="7723187" cy="4952279"/>
          </a:xfrm>
        </p:spPr>
        <p:txBody>
          <a:bodyPr/>
          <a:lstStyle/>
          <a:p>
            <a:r>
              <a:rPr lang="en-US" altLang="en-US" dirty="0"/>
              <a:t>Not typically supported -- Flash memory based</a:t>
            </a:r>
          </a:p>
          <a:p>
            <a:pPr lvl="1"/>
            <a:r>
              <a:rPr lang="en-US" altLang="en-US" dirty="0"/>
              <a:t>Small amount of space</a:t>
            </a:r>
          </a:p>
          <a:p>
            <a:pPr lvl="1"/>
            <a:r>
              <a:rPr lang="en-US" altLang="en-US" dirty="0"/>
              <a:t>Limited number of write cycles</a:t>
            </a:r>
          </a:p>
          <a:p>
            <a:pPr lvl="1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414" y="132447"/>
            <a:ext cx="826192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2C6C6FA-F941-47C6-AF97-C78AFB6DF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30" y="1062193"/>
            <a:ext cx="5003001" cy="345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573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100387"/>
            <a:ext cx="7635875" cy="576262"/>
          </a:xfrm>
        </p:spPr>
        <p:txBody>
          <a:bodyPr/>
          <a:lstStyle/>
          <a:p>
            <a:r>
              <a:rPr lang="en-US" altLang="en-US" dirty="0"/>
              <a:t>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5" y="1160463"/>
            <a:ext cx="6701924" cy="4575319"/>
          </a:xfrm>
        </p:spPr>
        <p:txBody>
          <a:bodyPr/>
          <a:lstStyle/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  <p:extLst>
      <p:ext uri="{BB962C8B-B14F-4D97-AF65-F5344CB8AC3E}">
        <p14:creationId xmlns:p14="http://schemas.microsoft.com/office/powerpoint/2010/main" val="1175051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47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8822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0"/>
            <a:ext cx="8229600" cy="533050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943579"/>
            <a:ext cx="7633435" cy="4893017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execute, are placed in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are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983" y="257291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7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033201"/>
            <a:ext cx="7099279" cy="3917940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FA06FEF-2129-426A-8CA2-3C1665CC7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334" y="145915"/>
            <a:ext cx="7363196" cy="53333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Multistep Processing of a User Program </a:t>
            </a:r>
          </a:p>
        </p:txBody>
      </p:sp>
      <p:pic>
        <p:nvPicPr>
          <p:cNvPr id="5" name="Picture 4" descr="8">
            <a:extLst>
              <a:ext uri="{FF2B5EF4-FFF2-40B4-BE49-F238E27FC236}">
                <a16:creationId xmlns:a16="http://schemas.microsoft.com/office/drawing/2014/main" id="{87A13241-A28F-462E-98A0-22568882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85" y="1174138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786022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16771</TotalTime>
  <Words>3449</Words>
  <Application>Microsoft Office PowerPoint</Application>
  <PresentationFormat>On-screen Show (4:3)</PresentationFormat>
  <Paragraphs>494</Paragraphs>
  <Slides>65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Outline</vt:lpstr>
      <vt:lpstr>Objectives</vt:lpstr>
      <vt:lpstr>Background</vt:lpstr>
      <vt:lpstr>Memory 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MMU -- Relocation Register</vt:lpstr>
      <vt:lpstr>Relocation Register (Cont.)</vt:lpstr>
      <vt:lpstr>Dynamic Loading</vt:lpstr>
      <vt:lpstr>Dynamic Linking</vt:lpstr>
      <vt:lpstr>Memory Allocation</vt:lpstr>
      <vt:lpstr>Memory Protection</vt:lpstr>
      <vt:lpstr> Variable Partition Allocation</vt:lpstr>
      <vt:lpstr>Dynamic Storage-Allocation Problem</vt:lpstr>
      <vt:lpstr>Fragmentation</vt:lpstr>
      <vt:lpstr>Compaction</vt:lpstr>
      <vt:lpstr>Non-contiguous Allocation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Segmentation 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Allocating Free Frames</vt:lpstr>
      <vt:lpstr>Implementation of Page Table</vt:lpstr>
      <vt:lpstr>Associative Memory Hardware</vt:lpstr>
      <vt:lpstr>Translation Look-Aside Buffer 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 Hardware</vt:lpstr>
      <vt:lpstr>Clustered Hashed Page Tables</vt:lpstr>
      <vt:lpstr>Inverted Page Table</vt:lpstr>
      <vt:lpstr>Inverted Page Table (Cont.)</vt:lpstr>
      <vt:lpstr>Swapping</vt:lpstr>
      <vt:lpstr>Schematic View of Swapping</vt:lpstr>
      <vt:lpstr>Swapping (Cont.)</vt:lpstr>
      <vt:lpstr>Context Switch Time including Swapping</vt:lpstr>
      <vt:lpstr>Swapping with Paging</vt:lpstr>
      <vt:lpstr>Swapping on Mobile Systems</vt:lpstr>
      <vt:lpstr>End of Chapter 9</vt:lpstr>
      <vt:lpstr>Inverted Page Table Architecture</vt:lpstr>
      <vt:lpstr>Swapping (Cont.)</vt:lpstr>
      <vt:lpstr>X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338</cp:revision>
  <cp:lastPrinted>2001-06-14T13:58:17Z</cp:lastPrinted>
  <dcterms:created xsi:type="dcterms:W3CDTF">2011-01-13T23:43:38Z</dcterms:created>
  <dcterms:modified xsi:type="dcterms:W3CDTF">2021-03-31T23:12:08Z</dcterms:modified>
</cp:coreProperties>
</file>